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91" r:id="rId9"/>
    <p:sldId id="289" r:id="rId10"/>
    <p:sldId id="29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95" r:id="rId19"/>
    <p:sldId id="296" r:id="rId20"/>
    <p:sldId id="297" r:id="rId21"/>
    <p:sldId id="269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70" r:id="rId35"/>
    <p:sldId id="271" r:id="rId36"/>
    <p:sldId id="272" r:id="rId37"/>
    <p:sldId id="298" r:id="rId38"/>
    <p:sldId id="299" r:id="rId39"/>
    <p:sldId id="285" r:id="rId40"/>
    <p:sldId id="287" r:id="rId41"/>
    <p:sldId id="286" r:id="rId42"/>
    <p:sldId id="303" r:id="rId43"/>
    <p:sldId id="292" r:id="rId44"/>
    <p:sldId id="293" r:id="rId45"/>
    <p:sldId id="294" r:id="rId46"/>
    <p:sldId id="300" r:id="rId47"/>
    <p:sldId id="301" r:id="rId48"/>
    <p:sldId id="302" r:id="rId49"/>
  </p:sldIdLst>
  <p:sldSz cx="12192000" cy="6858000"/>
  <p:notesSz cx="6858000" cy="9144000"/>
  <p:embeddedFontLs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等线" panose="02010600030101010101" pitchFamily="2" charset="-122"/>
      <p:regular r:id="rId59"/>
      <p:bold r:id="rId60"/>
    </p:embeddedFont>
    <p:embeddedFont>
      <p:font typeface="等线 Light" panose="02010600030101010101" pitchFamily="2" charset="-122"/>
      <p:regular r:id="rId61"/>
    </p:embeddedFont>
    <p:embeddedFont>
      <p:font typeface="小米兰亭" panose="03000502000000000000" pitchFamily="66" charset="-122"/>
      <p:regular r:id="rId6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11A99-38C8-4010-A245-7816CC7CB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D10087-6B58-43DA-936A-E6CF565F2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4EB47-4D37-4BD9-B4F9-F31E0951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23B187-7FAF-4605-81FB-1BC2EB29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2F444-88C7-4E74-AF76-D7049DDA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29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EC706-5ECD-443C-ACB1-54EC9225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D09AB3-5C91-4CC8-B61E-B788113A8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15174A-0917-4378-837B-AA98C10A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9B4E39-553B-4201-AB6D-E2D9882C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E79601-8AA3-427A-A087-C8AB6065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6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C8B9B9-6D15-4AB2-BD55-8350E7561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9B832D-D64A-47F0-81BC-73C3C36DF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3BCAB6-A049-44E2-AC30-DBD4A290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23D090-B654-4FB6-B886-C65D29FA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DE129-F30B-4807-B168-A81B3155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25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23F49-73D2-4B1C-A6B0-1E8634364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14" y="942859"/>
            <a:ext cx="2600963" cy="62085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1pPr>
          </a:lstStyle>
          <a:p>
            <a:r>
              <a:rPr lang="zh-CN" altLang="en-US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D9F9D-8B8C-40BD-B16E-A4C511AD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757383"/>
            <a:ext cx="7315200" cy="53478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1pPr>
            <a:lvl2pPr>
              <a:defRPr sz="20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2pPr>
            <a:lvl3pPr>
              <a:defRPr sz="18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3pPr>
            <a:lvl4pPr>
              <a:defRPr sz="16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4pPr>
            <a:lvl5pPr>
              <a:defRPr sz="16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5pPr>
          </a:lstStyle>
          <a:p>
            <a:pPr lvl="0"/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B593E7-321E-48E1-88C1-1DC9C280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033C3B-435C-4212-BF1A-4C5F6A04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3FE21-161E-457D-80E2-D15F8241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0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959D-117B-4E28-8ED0-5F8C0E47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890FAB-9F6A-4704-90F9-689E5DB3F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6EEA7-4CE7-4901-A465-095D35B8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89C09B-7755-4170-8140-BC20945C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26550F-B3AB-4E3A-8AED-D9B06419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90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A8E65-B888-4C12-B557-45A3FD23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5EC8F-D006-4753-AB5A-D3CFAB6DD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874465-E507-4EA9-8FC3-BA00E199C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3B0E18-7419-4D06-A3CD-94616426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D0B16A-A1A3-4876-91B3-FD4A0720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223F98-EC4B-4038-9D90-441BF41C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3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3A0AF-2805-4789-A19F-FFD70B40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B0E8A1-6609-46F2-A431-3D090F9B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4F6DB5-3624-47CC-91B5-1634994F1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BE5C6A-5015-4C45-A11D-DFE6A4E8A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8CEC5E-2FDE-4E0D-AB3D-EC10E1BA8B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9A1A21-FE0E-478A-A1DC-18D66B57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B0AC9-799E-4AED-9AE9-8C6697B2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9E911-136D-4105-9E8B-8622D389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4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A3F61-8225-4D35-9FE3-16473ADE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39ECDE-F439-42F0-9E0A-5B92A344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1A9183-D821-46E5-A856-57B513AD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A81E8F-2959-4BF8-AABF-E1D583A3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05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4B4DA7-0866-476A-B46D-663AD45CC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BC9542-693E-4C19-8D20-B7BD40D3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61C41A-A4F5-47BB-8443-2EE2A5FC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96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C6C3F-7D11-4502-95D1-67CF8EAE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F1BBD-7947-4F2B-B09E-E03965104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CFA51A-F123-4D8B-9A27-F86CD286A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51F7C-0E20-47F7-A3D6-E6B1AA7F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9D2C8-3CAB-4170-9F9F-039402FC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4B5A52-45FC-44AD-9116-6E63913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8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65E01-6BD1-4DFB-BD31-E22EB97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802075-6B3D-40D5-9229-C8BB271BB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F11501-94B5-4244-A1A2-A5976428E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6968DF-7506-48C1-A7FF-1A7BB2B2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AA2BE1-937D-484C-B87F-EF48DB6E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6E4802-30A1-48C0-B494-CA462C67C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66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1605D6-BC6D-4790-9D36-5F69FD41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AA47C9-9B52-4873-B327-1365CCF69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D90574-DFE4-4D04-BF6F-ADA4950DE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4E12B-5B87-4558-8407-5BDBAC8C6646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D9D59-49D1-41AB-88D3-8796D7BBE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B1BAF-18A8-4625-A14E-56DCDCB58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92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9515621/article/details/99209268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66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C699-56F7-4187-A399-A9AEEADE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B4821-FBBA-47C7-BEFA-9BB1D341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2019</a:t>
            </a:r>
            <a:r>
              <a:rPr lang="zh-CN" altLang="en-US" b="1"/>
              <a:t>牛客暑期多校训练营（第五场） </a:t>
            </a:r>
            <a:r>
              <a:rPr lang="en-US" altLang="zh-CN" b="1"/>
              <a:t>I three points 1</a:t>
            </a:r>
            <a:endParaRPr lang="zh-CN" altLang="en-US" b="1"/>
          </a:p>
          <a:p>
            <a:r>
              <a:rPr lang="zh-CN" altLang="en-US"/>
              <a:t>给出一个矩形区域和一个三角形的三边长，在区域内构造这样的三角形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如果能够在矩形区域内放置这样的三角形，那么一定能调整使三角形的一个顶点与矩形的一个顶点重合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3B2D54-BF8D-4C44-9A01-D67E297AA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084" y="3027607"/>
            <a:ext cx="4423116" cy="2488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8E0B04-E0B6-4014-AA04-83388693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5200" y="3027607"/>
            <a:ext cx="4423116" cy="24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3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80C4A-BF98-4DB1-9CB9-5DEB28A5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直线和线段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/>
                  <a:t>线段相交</a:t>
                </a:r>
                <a:endParaRPr lang="en-US" altLang="zh-CN" b="1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/>
                  <a:t>线段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altLang="zh-CN"/>
                  <a:t> 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𝐶𝐷</m:t>
                    </m:r>
                  </m:oMath>
                </a14:m>
                <a:r>
                  <a:rPr lang="en-US" altLang="zh-CN"/>
                  <a:t> 相交（不考虑端点）的充分必要条件是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𝐶𝐴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𝐶𝐵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)(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𝐷𝐴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𝐷𝐵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)&lt;0,(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)(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)&lt;0</m:t>
                      </m:r>
                    </m:oMath>
                  </m:oMathPara>
                </a14:m>
                <a:endParaRPr lang="zh-CN" altLang="zh-CN"/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sz="12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bool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Intersect(Point A, Point B, Point C, Point D)</a:t>
                </a:r>
                <a:r>
                  <a:rPr lang="en-US" altLang="zh-CN" sz="12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sz="12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线段相交（不包括端点）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2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t1 = Cross(C - A, D - A)*Cross(C - B, D - B);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2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t2 = Cross(A - C, B - C)*Cross(A - D, B - D);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2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dcmp(t1) &lt;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&amp;&amp; dcmp(t2) &lt;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bool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StrictIntersect(Point A, Point B, Point C, Point D) </a:t>
                </a:r>
                <a:r>
                  <a:rPr lang="en-US" altLang="zh-CN" sz="12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sz="12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线段相交（包括端点）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2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dcmp(max(A.x, B.x) - min(C.x, D.x)) &gt;=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dcmp(max(C.x, D.x) - min(A.x, B.x)) &gt;=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dcmp(max(A.y, B.y) - min(C.y, D.y)) &gt;=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dcmp(max(C.y, D.y) - min(A.y, B.y)) &gt;=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dcmp(Cross(C - A, D - A)*Cross(C - B, D - B)) &lt;=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dcmp(Cross(A - C, B - C)*Cross(A - D, B - D)) &lt;=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endParaRPr lang="zh-CN" altLang="zh-CN" sz="1200"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">
            <a:extLst>
              <a:ext uri="{FF2B5EF4-FFF2-40B4-BE49-F238E27FC236}">
                <a16:creationId xmlns:a16="http://schemas.microsoft.com/office/drawing/2014/main" id="{676B1FFE-2548-4D62-8438-E1DAC2BBEF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76032" y="752763"/>
            <a:ext cx="6797272" cy="197525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062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80C4A-BF98-4DB1-9CB9-5DEB28A5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直线和线段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8600" y="757383"/>
                <a:ext cx="7315200" cy="534785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/>
                  <a:t>点到直线的距离</a:t>
                </a:r>
                <a:endParaRPr lang="en-US" altLang="zh-CN" b="1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/>
                  <a:t>如图所示，要计算点A到直线MN的距离，可以构建以AM，MN为邻边的平行四边形，其面积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=|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𝑀𝐴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𝑀𝑁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平行四边形的面积为底乘高，选取MN为底，高为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groupChr>
                                <m:groupChrPr>
                                  <m:chr m:val="⃗"/>
                                  <m:pos m:val="top"/>
                                  <m:vertJc m:val="bot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𝑀𝑁</m:t>
                                  </m:r>
                                </m:e>
                              </m:groupChr>
                            </m:e>
                          </m:d>
                        </m:den>
                      </m:f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即为所求的A到直线MN的距离</a:t>
                </a:r>
                <a:endParaRPr lang="en-US" altLang="zh-CN" sz="1400">
                  <a:solidFill>
                    <a:srgbClr val="902000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sz="14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DistanceToLine(Point A, Point M, Point N)</a:t>
                </a:r>
                <a:r>
                  <a:rPr lang="en-US" altLang="zh-CN" sz="14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sz="14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14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4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到直线</a:t>
                </a:r>
                <a:r>
                  <a:rPr lang="en-US" altLang="zh-CN" sz="14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MN</a:t>
                </a:r>
                <a:r>
                  <a:rPr lang="en-US" altLang="zh-CN" sz="14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的距离</a:t>
                </a:r>
                <a:b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b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4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</a:t>
                </a: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fabs(Cross(A - M, A - N) / Distance(M, N));</a:t>
                </a:r>
                <a:b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endParaRPr lang="zh-CN" altLang="zh-CN" sz="1400"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8600" y="757383"/>
                <a:ext cx="7315200" cy="5347854"/>
              </a:xfrm>
              <a:blipFill>
                <a:blip r:embed="rId2"/>
                <a:stretch>
                  <a:fillRect l="-750" t="-1025" b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">
            <a:extLst>
              <a:ext uri="{FF2B5EF4-FFF2-40B4-BE49-F238E27FC236}">
                <a16:creationId xmlns:a16="http://schemas.microsoft.com/office/drawing/2014/main" id="{E08D7624-0108-4F1A-989C-848E2B3C77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52579" y="337900"/>
            <a:ext cx="8088392" cy="28559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92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80C4A-BF98-4DB1-9CB9-5DEB28A5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直线和线段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CN" b="1"/>
                  <a:t>两直线交点</a:t>
                </a:r>
                <a:endParaRPr lang="zh-CN" altLang="zh-CN" b="1"/>
              </a:p>
              <a:p>
                <a:r>
                  <a:rPr lang="en-US" altLang="zh-CN"/>
                  <a:t>在实际应用中，通常的已知量是直线上某一点的坐标和直线的方向向量，对于两直线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,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,设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 分别在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 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上，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 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的方向向量分别为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 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 ,由此可以得到两直线的方程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即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联立两直线的方程，由克拉默法则得，方程组的解为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/>
              </a:p>
              <a:p>
                <a:r>
                  <a:rPr lang="en-US" altLang="zh-CN"/>
                  <a:t>进一步进行化简，得到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其中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groupChr>
                      <m:groupChrPr>
                        <m:chr m:val="⃗"/>
                        <m:pos m:val="top"/>
                        <m:vertJc m:val="bot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𝑃𝑄</m:t>
                        </m:r>
                      </m:e>
                    </m:groupCh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911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8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80C4A-BF98-4DB1-9CB9-5DEB28A5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直线和线段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1F1AF-74A6-498A-A77F-642CABF6C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Point GetLineIntersection(Point P, Vector v, Point Q, Vector w)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两直线的交点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Vector u = P - Q;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 = Cross(w, u) / Cross(v, w);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 + v * t;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20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3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b="1"/>
                  <a:t>点和多边形的位置关系</a:t>
                </a:r>
                <a:endParaRPr lang="zh-CN" altLang="zh-CN" b="1"/>
              </a:p>
              <a:p>
                <a:r>
                  <a:rPr lang="en-US" altLang="zh-CN"/>
                  <a:t>设有（凸）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≥3)</m:t>
                    </m:r>
                  </m:oMath>
                </a14:m>
                <a:r>
                  <a:rPr lang="en-US" altLang="zh-CN"/>
                  <a:t> 边形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/>
                  <a:t>，点的顺序为顺时针或逆时针，以及点A，记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&gt;,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&gt;,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zh-CN">
                    <a:latin typeface="宋体" panose="02010600030101010101" pitchFamily="2" charset="-122"/>
                    <a:ea typeface="宋体" panose="02010600030101010101" pitchFamily="2" charset="-122"/>
                  </a:rPr>
                  <a:t>点在多边形内等价于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altLang="zh-CN"/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Point P[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1005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n;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bool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InsidePolygon (Point A) </a:t>
                </a:r>
                <a:r>
                  <a:rPr lang="en-US" altLang="zh-CN" sz="16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sz="16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判断点是否在凸多边形内（角度和判别法）</a:t>
                </a:r>
                <a:r>
                  <a:rPr lang="en-US" altLang="zh-CN" sz="16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alpha =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16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 =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i &lt; n; i++)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alpha += fabs(Angle(P[i] - A, P[(i +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% n] - A));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dcmp(alpha -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* pi) ==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endParaRPr lang="zh-CN" altLang="zh-CN" sz="1600"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 t="-797" r="-2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7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b="1"/>
                  <a:t>多边形的面积</a:t>
                </a:r>
              </a:p>
              <a:p>
                <a:r>
                  <a:rPr lang="zh-CN" altLang="zh-CN"/>
                  <a:t>设有（凸）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≥3)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边形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，点的顺序为顺时针或逆时针，以及多边形内一点</a:t>
                </a:r>
                <a:r>
                  <a:rPr lang="en-US" altLang="zh-CN"/>
                  <a:t>A</a:t>
                </a:r>
                <a:r>
                  <a:rPr lang="zh-CN" altLang="zh-CN"/>
                  <a:t>，把多边形切割成如下所示</a:t>
                </a:r>
                <a:r>
                  <a:rPr lang="en-US" altLang="zh-CN"/>
                  <a:t>n</a:t>
                </a:r>
                <a:r>
                  <a:rPr lang="zh-CN" altLang="zh-CN"/>
                  <a:t>个三角形</a:t>
                </a:r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zh-CN" altLang="zh-CN"/>
                  <a:t>多边形的面积等于所有三角形（有向）面积之和，代入坐标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计算得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zh-CN"/>
              </a:p>
              <a:p>
                <a:r>
                  <a:rPr lang="zh-CN" altLang="zh-CN"/>
                  <a:t>与</a:t>
                </a:r>
                <a:r>
                  <a:rPr lang="en-US" altLang="zh-CN"/>
                  <a:t>A</a:t>
                </a:r>
                <a:r>
                  <a:rPr lang="zh-CN" altLang="zh-CN"/>
                  <a:t>的坐标无关，因此</a:t>
                </a:r>
                <a:r>
                  <a:rPr lang="en-US" altLang="zh-CN"/>
                  <a:t>A</a:t>
                </a:r>
                <a:r>
                  <a:rPr lang="zh-CN" altLang="zh-CN"/>
                  <a:t>可任取，甚至可取在多边形外，通常为计算方便，取</a:t>
                </a:r>
                <a:r>
                  <a:rPr lang="en-US" altLang="zh-CN"/>
                  <a:t>A</a:t>
                </a:r>
                <a:r>
                  <a:rPr lang="zh-CN" altLang="zh-CN"/>
                  <a:t>为坐标原点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76ED5F4-AA5C-4483-881B-659BD229F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06" y="1563717"/>
            <a:ext cx="6392663" cy="24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9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9DB71-76A7-4D94-8168-DEB1EDFB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Point P[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1005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n;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PolygonArea()</a:t>
            </a:r>
            <a:r>
              <a:rPr lang="en-US" altLang="zh-CN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求多边形面积（叉积和计算法）</a:t>
            </a:r>
            <a:r>
              <a:rPr lang="en-US" altLang="zh-CN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sum =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Point O = Point(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 =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i &lt; n; i++)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sum += Cross(P[i] - O, P[(i +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% n] - O);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(sum &lt;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)sum = -sum;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sum /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9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0B14-1F6B-4A83-B9A1-D00A558D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2DBB44-7A77-4C43-BBDA-9F4095D1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gym101808E Floods </a:t>
            </a:r>
          </a:p>
          <a:p>
            <a:r>
              <a:rPr lang="zh-CN" altLang="en-US"/>
              <a:t>给定一个崎岖的地形，求积水部分面积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813A4-A997-4A29-B298-ADAF2973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1" y="1478132"/>
            <a:ext cx="6936418" cy="39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3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0B14-1F6B-4A83-B9A1-D00A558D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2DBB44-7A77-4C43-BBDA-9F4095D1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gym101808E Floods </a:t>
            </a:r>
          </a:p>
          <a:p>
            <a:r>
              <a:rPr lang="zh-CN" altLang="en-US"/>
              <a:t>给定一个崎岖的地形，求积水部分面积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813A4-A997-4A29-B298-ADAF2973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7991" y="1478132"/>
            <a:ext cx="6936417" cy="39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0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在平面直角坐标系中，任意一点的坐标可以用一个有序数对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表示，向量也是如此</a:t>
                </a:r>
                <a:endParaRPr lang="zh-CN" altLang="zh-CN"/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struct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Point</a:t>
                </a:r>
                <a:r>
                  <a:rPr lang="en-US" altLang="zh-CN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点或向量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x, y;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Point() {}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Point(</a:t>
                </a:r>
                <a:r>
                  <a:rPr lang="en-US" altLang="zh-CN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x, </a:t>
                </a:r>
                <a:r>
                  <a:rPr lang="en-US" altLang="zh-CN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y) :x(x), y(y) {}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};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typedef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Point Vector;</a:t>
                </a:r>
                <a:endParaRPr lang="zh-CN" altLang="zh-CN"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 r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63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0B14-1F6B-4A83-B9A1-D00A558D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2DBB44-7A77-4C43-BBDA-9F4095D1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gym101808E Floods </a:t>
            </a:r>
          </a:p>
          <a:p>
            <a:r>
              <a:rPr lang="zh-CN" altLang="en-US"/>
              <a:t>给定一个崎岖的地形，求积水部分面积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813A4-A997-4A29-B298-ADAF2973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7991" y="1478132"/>
            <a:ext cx="6936417" cy="39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b="1"/>
                  <a:t>凸包</a:t>
                </a:r>
              </a:p>
              <a:p>
                <a:r>
                  <a:rPr lang="zh-CN" altLang="zh-CN"/>
                  <a:t>在一个实向量空间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中，对于给定集合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，所有包含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的凸集的交集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称为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的凸包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∩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⊂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⊂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convex</m:t>
                          </m:r>
                        </m:lim>
                      </m:limLow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altLang="zh-CN"/>
              </a:p>
              <a:p>
                <a:r>
                  <a:rPr lang="en-US" altLang="zh-CN" b="1"/>
                  <a:t>3.3.1 Graham’s scan</a:t>
                </a:r>
                <a:r>
                  <a:rPr lang="zh-CN" altLang="zh-CN" b="1"/>
                  <a:t>算法</a:t>
                </a:r>
              </a:p>
              <a:p>
                <a:r>
                  <a:rPr lang="zh-CN" altLang="zh-CN"/>
                  <a:t>第一步：找到最下边的点，如果有多个点纵坐标相同的点都在最下方，则选取最左边的，记为点</a:t>
                </a:r>
                <a:r>
                  <a:rPr lang="en-US" altLang="zh-CN"/>
                  <a:t>A</a:t>
                </a:r>
                <a:r>
                  <a:rPr lang="zh-CN" altLang="zh-CN"/>
                  <a:t>。这一步只需要扫描一遍所有的点即可，时间复杂度为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:r>
                  <a:rPr lang="zh-CN" altLang="zh-CN"/>
                  <a:t>第二步：将所有的点按照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的极角大小进行排序，极角相同的按照到点</a:t>
                </a:r>
                <a:r>
                  <a:rPr lang="en-US" altLang="zh-CN"/>
                  <a:t>A</a:t>
                </a:r>
                <a:r>
                  <a:rPr lang="zh-CN" altLang="zh-CN"/>
                  <a:t>的距离排序。时间复杂度为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:r>
                  <a:rPr lang="zh-CN" altLang="zh-CN"/>
                  <a:t>第三步：维护一个栈，以保存当前的凸包。按第二步中排序得到的结果，依次将点加入到栈中，如果当前点与栈顶的两个点不是</a:t>
                </a:r>
                <a:r>
                  <a:rPr lang="en-US" altLang="zh-CN"/>
                  <a:t>“</a:t>
                </a:r>
                <a:r>
                  <a:rPr lang="zh-CN" altLang="zh-CN"/>
                  <a:t>向左转</a:t>
                </a:r>
                <a:r>
                  <a:rPr lang="en-US" altLang="zh-CN"/>
                  <a:t>”</a:t>
                </a:r>
                <a:r>
                  <a:rPr lang="zh-CN" altLang="zh-CN"/>
                  <a:t>的，就表明当前栈顶的点并不在凸包上，而我们需要将其弹出栈，重复这一个过程直到当前点与栈顶的两个点是</a:t>
                </a:r>
                <a:r>
                  <a:rPr lang="en-US" altLang="zh-CN"/>
                  <a:t>“</a:t>
                </a:r>
                <a:r>
                  <a:rPr lang="zh-CN" altLang="zh-CN"/>
                  <a:t>向左转</a:t>
                </a:r>
                <a:r>
                  <a:rPr lang="en-US" altLang="zh-CN"/>
                  <a:t>”</a:t>
                </a:r>
                <a:r>
                  <a:rPr lang="zh-CN" altLang="zh-CN"/>
                  <a:t>的。这一步的时间复杂度为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 r="-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93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0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2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9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9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设向量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，定义如下运算</a:t>
                </a:r>
                <a:endParaRPr lang="zh-CN" altLang="zh-CN"/>
              </a:p>
              <a:p>
                <a:r>
                  <a:rPr lang="en-US" altLang="zh-CN" b="1"/>
                  <a:t>1.2.1 向量加法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 b="1"/>
                  <a:t>1.2.2 向量减法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，则 </a:t>
                </a:r>
                <a14:m>
                  <m:oMath xmlns:m="http://schemas.openxmlformats.org/officeDocument/2006/math">
                    <m:groupChr>
                      <m:groupChrPr>
                        <m:chr m:val="⃗"/>
                        <m:pos m:val="top"/>
                        <m:vertJc m:val="bot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𝑃𝑄</m:t>
                        </m:r>
                      </m:e>
                    </m:groupCh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:r>
                  <a:rPr lang="en-US" altLang="zh-CN" b="1"/>
                  <a:t>1.2.3 向量模长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向量模长可以用来求两点间的距离</a:t>
                </a:r>
                <a:endParaRPr lang="zh-CN" altLang="zh-CN"/>
              </a:p>
              <a:p>
                <a:r>
                  <a:rPr lang="en-US" altLang="zh-CN" b="1"/>
                  <a:t>1.2.4 向量数乘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向量数乘可以实现向量的长度伸缩</a:t>
                </a:r>
                <a:endParaRPr lang="zh-CN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8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3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3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9DB71-76A7-4D94-8168-DEB1EDFB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求凸包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/*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模板说明：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为所有点的个数，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top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为栈顶，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P[]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为所有点，下标为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0~n-1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result[]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为凸包上的点，下标为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0~top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，包含凸包边上的点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,Error: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有重复点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n, top;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Point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10005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result[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10005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bool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cmp(Point A, Point B)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ans = Cross(A -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B -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(dcmp(ans) ==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dcmp(Distance(P[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A) - Distance(P[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B)) &lt;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ans &gt;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Graham()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//Graham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凸包扫描算法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 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i &lt; n; i++)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寻找起点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(P[i].y &lt;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].y || (dcmp(P[i].y -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].y) ==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&amp;&amp; P[i].x &lt;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].x))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swap(P[i],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sort(P +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P + n, cmp);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极角排序，中心为起点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result[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result[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top 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 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i &lt; n; i++)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(top &gt;=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&amp;&amp; Cross(result[top] - result[top -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P[i] - result[top -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 &lt;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top--;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result[++top] = P[i];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10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3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9DB71-76A7-4D94-8168-DEB1EDFB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3.3.2 Andrew's monotone chain 算法</a:t>
            </a:r>
            <a:endParaRPr lang="zh-CN" altLang="zh-CN" b="1"/>
          </a:p>
          <a:p>
            <a:r>
              <a:rPr lang="en-US" altLang="zh-CN"/>
              <a:t>原理与Graham’s scan算法相似，但上下凸包是分开维护的</a:t>
            </a:r>
          </a:p>
          <a:p>
            <a:endParaRPr lang="zh-CN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1B6F2-54B5-4B7A-A763-DFB19C26F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63" y="1680276"/>
            <a:ext cx="4526873" cy="45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9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9DB71-76A7-4D94-8168-DEB1EDFB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namespace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ConvexHull{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bool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cmp1(Point a,Point b){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(fabs(a.x-b.x)&lt;eps)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a.y&lt;b.y;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a.x&lt;b.x;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4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从左下角开始逆时针排列，去除凸包边上的点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vector&lt;Point&gt; Andrew_s_monotone_chain(vector&lt;Point&gt; P){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n=P.size(),k=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vector&lt;Point&gt; H(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*n);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sort(P.begin(),P.end(),cmp1);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i=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;i&lt;n;i++){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(k&gt;=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&amp;&amp; Cross(H[k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]-H[k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],P[i]-H[k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])&lt;eps)k--;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H[k++]=P[i];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t=k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i=n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;i&gt;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;i--){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(k&gt;=t &amp;&amp; Cross(H[k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]-H[k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],P[i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]-H[k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])&lt;eps)k--;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H[k++]=P[i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H.resize(k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40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4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66C8C-95E0-4B6A-A58C-D4017A05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32C113-F87C-4E91-B9CE-E9F466EB1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2019 Multi-University Training Contest 1 Code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/>
                  <a:t> 个点，所有的点分为两类，问是否能找到一条直线把两类点分开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32C113-F87C-4E91-B9CE-E9F466EB1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BB01C06-AB7E-47C7-9171-F4D57D15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8696" y="1914386"/>
            <a:ext cx="6295008" cy="35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4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66C8C-95E0-4B6A-A58C-D4017A05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32C113-F87C-4E91-B9CE-E9F466EB1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2019 Multi-University Training Contest 1 Code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/>
                  <a:t> 个点，所有的点分为两类，问是否能找到一条直线把两类点分开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32C113-F87C-4E91-B9CE-E9F466EB1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BB01C06-AB7E-47C7-9171-F4D57D15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96" y="1914386"/>
            <a:ext cx="6295008" cy="35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9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28D3-B894-4310-BD2E-501CB731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957BE-2C9C-4902-A0C3-5B843D63F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/>
                  <a:t>圆的参数方程</a:t>
                </a:r>
              </a:p>
              <a:p>
                <a:endParaRPr lang="en-US" altLang="zh-CN" b="1"/>
              </a:p>
              <a:p>
                <a:endParaRPr lang="en-US" altLang="zh-CN" b="1"/>
              </a:p>
              <a:p>
                <a:endParaRPr lang="en-US" altLang="zh-CN" b="1"/>
              </a:p>
              <a:p>
                <a:endParaRPr lang="en-US" altLang="zh-CN" b="1"/>
              </a:p>
              <a:p>
                <a:endParaRPr lang="zh-CN" altLang="zh-CN" b="1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zh-CN" altLang="zh-CN"/>
                  <a:t>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/>
                  <a:t>为圆心，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zh-CN"/>
                  <a:t>为半径的圆的参数方程为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/>
              </a:p>
              <a:p>
                <a:r>
                  <a:rPr lang="zh-CN" altLang="zh-CN"/>
                  <a:t>根据圆上一点和圆心连线与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/>
                  <a:t>轴正向的夹角可求得该点的坐标</a:t>
                </a: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957BE-2C9C-4902-A0C3-5B843D63F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">
            <a:extLst>
              <a:ext uri="{FF2B5EF4-FFF2-40B4-BE49-F238E27FC236}">
                <a16:creationId xmlns:a16="http://schemas.microsoft.com/office/drawing/2014/main" id="{EB93AAA6-35E6-4C58-BD30-F8DD31E02A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569218" y="1047564"/>
            <a:ext cx="5843673" cy="328473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891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8600" y="527392"/>
                <a:ext cx="7315200" cy="58032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/>
                  <a:t>1.2.5 向量内积（点积）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/>
                  <a:t> 当且仅当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向量内积可以用来求向量间的夹角</a:t>
                </a:r>
                <a:endParaRPr lang="zh-CN" altLang="zh-CN"/>
              </a:p>
              <a:p>
                <a:r>
                  <a:rPr lang="en-US" altLang="zh-CN" b="1"/>
                  <a:t>1.2.6 向量外积（叉积）</a:t>
                </a:r>
                <a:endParaRPr lang="zh-CN" altLang="zh-CN" b="1"/>
              </a:p>
              <a:p>
                <a:r>
                  <a:rPr lang="en-US" altLang="zh-CN"/>
                  <a:t>这个定义可能来自张量（Tensor）代数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∣"/>
                          <m:endChr m:val="∣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|=|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外积是很重要的一个概念，有很多应用</a:t>
                </a:r>
                <a:endParaRPr lang="zh-CN" altLang="zh-CN"/>
              </a:p>
              <a:p>
                <a:r>
                  <a:rPr lang="en-US" altLang="zh-CN"/>
                  <a:t>外积可以用来求面积，以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为邻边的平行四边形面积为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/>
                  <a:t> 当且仅当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:r>
                  <a:rPr lang="en-US" altLang="zh-CN"/>
                  <a:t>外积可以用来判断向量间的位置关系，若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 旋转到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的方向为顺时针，则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/>
                  <a:t> ，反之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/>
                  <a:t> </a:t>
                </a:r>
              </a:p>
              <a:p>
                <a:r>
                  <a:rPr lang="en-US" altLang="zh-CN" b="1"/>
                  <a:t>1.2.7 向量旋转</a:t>
                </a:r>
                <a:endParaRPr lang="zh-CN" altLang="zh-CN" b="1"/>
              </a:p>
              <a:p>
                <a:r>
                  <a:rPr lang="en-US" altLang="zh-CN"/>
                  <a:t>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 逆时针旋转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/>
                  <a:t> 后的坐标满足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8600" y="527392"/>
                <a:ext cx="7315200" cy="5803216"/>
              </a:xfrm>
              <a:blipFill>
                <a:blip r:embed="rId2"/>
                <a:stretch>
                  <a:fillRect l="-750" t="-1052" r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18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28D3-B894-4310-BD2E-501CB731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957BE-2C9C-4902-A0C3-5B843D63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两圆交点</a:t>
            </a: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321C2277-7749-4831-8295-2BE2054F0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089429" y="1242874"/>
            <a:ext cx="9102571" cy="512504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2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28D3-B894-4310-BD2E-501CB731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957BE-2C9C-4902-A0C3-5B843D63F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/>
                  <a:t>两圆交点</a:t>
                </a:r>
              </a:p>
              <a:p>
                <a:r>
                  <a:rPr lang="zh-CN" altLang="zh-CN"/>
                  <a:t>设两圆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/>
                  <a:t>，其半径为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/>
                  <a:t>，圆心距为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zh-CN"/>
                  <a:t>，则有</a:t>
                </a:r>
              </a:p>
              <a:p>
                <a:r>
                  <a:rPr lang="en-US" altLang="zh-CN"/>
                  <a:t>①</a:t>
                </a:r>
                <a:r>
                  <a:rPr lang="zh-CN" altLang="zh-CN"/>
                  <a:t>两圆重合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=0  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②</a:t>
                </a:r>
                <a:r>
                  <a:rPr lang="zh-CN" altLang="zh-CN"/>
                  <a:t>两圆外离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③</a:t>
                </a:r>
                <a:r>
                  <a:rPr lang="zh-CN" altLang="zh-CN"/>
                  <a:t>两圆外切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④</a:t>
                </a:r>
                <a:r>
                  <a:rPr lang="zh-CN" altLang="zh-CN"/>
                  <a:t>两圆相交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⑤</a:t>
                </a:r>
                <a:r>
                  <a:rPr lang="zh-CN" altLang="zh-CN"/>
                  <a:t>两圆内切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⑥</a:t>
                </a:r>
                <a:r>
                  <a:rPr lang="zh-CN" altLang="zh-CN"/>
                  <a:t>两圆内含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zh-CN" altLang="zh-CN"/>
                  <a:t>对于情形</a:t>
                </a:r>
                <a:r>
                  <a:rPr lang="en-US" altLang="zh-CN"/>
                  <a:t>④</a:t>
                </a:r>
                <a:r>
                  <a:rPr lang="zh-CN" altLang="zh-CN"/>
                  <a:t>，如下图所示，要求</a:t>
                </a:r>
                <a:r>
                  <a:rPr lang="en-US" altLang="zh-CN"/>
                  <a:t>A</a:t>
                </a:r>
                <a:r>
                  <a:rPr lang="zh-CN" altLang="zh-CN"/>
                  <a:t>与</a:t>
                </a:r>
                <a:r>
                  <a:rPr lang="en-US" altLang="zh-CN"/>
                  <a:t>B</a:t>
                </a:r>
                <a:r>
                  <a:rPr lang="zh-CN" altLang="zh-CN"/>
                  <a:t>的坐标，只需求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zh-CN"/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zh-CN"/>
                  <a:t>，进而通过圆的参数方程即可求得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zh-CN"/>
                  <a:t>可以通过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/>
                  <a:t>的坐标求得，而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/>
                  <a:t>可以通过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/>
                  <a:t>上的余弦定理求得</a:t>
                </a:r>
              </a:p>
              <a:p>
                <a:r>
                  <a:rPr lang="zh-CN" altLang="zh-CN"/>
                  <a:t>对于情形</a:t>
                </a:r>
                <a:r>
                  <a:rPr lang="en-US" altLang="zh-CN"/>
                  <a:t>③</a:t>
                </a:r>
                <a:r>
                  <a:rPr lang="zh-CN" altLang="zh-CN"/>
                  <a:t>和情形</a:t>
                </a:r>
                <a:r>
                  <a:rPr lang="en-US" altLang="zh-CN"/>
                  <a:t>⑤</a:t>
                </a:r>
                <a:r>
                  <a:rPr lang="zh-CN" altLang="zh-CN"/>
                  <a:t>，上述方法求得的两点坐标是相同的，即为切点的坐标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957BE-2C9C-4902-A0C3-5B843D63F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 r="-167" b="-1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">
            <a:extLst>
              <a:ext uri="{FF2B5EF4-FFF2-40B4-BE49-F238E27FC236}">
                <a16:creationId xmlns:a16="http://schemas.microsoft.com/office/drawing/2014/main" id="{321C2277-7749-4831-8295-2BE2054F0D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117660" y="1242874"/>
            <a:ext cx="4074340" cy="229398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658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28D3-B894-4310-BD2E-501CB731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957BE-2C9C-4902-A0C3-5B843D63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Circle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Point c;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Point point(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基于圆心角求圆上一点坐标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{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Point(c.x + cos(a)*r, c.y + sin(a)*r);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Angle(Vector v1)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(v1.y &gt;=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Angle(v1, Vector(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0.0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));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* pi - Angle(v1, Vector(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0.0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));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GetCC(Circle C1, Circle C2)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求两圆交点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 = Length(C1.c - C2.c);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(dcmp(d) ==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{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(dcmp(C1.r - C2.r) ==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重合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(dcmp(C1.r + C2.r - d) &lt;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(dcmp(fabs(C1.r - C2.r) - d) &gt;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 = Angle(C2.c - C1.c);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da = acos((C1.r*C1.r + d * d - C2.r*C2.r) / (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* C1.r*d));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Point p1 = C1.point(a - da), p2 = C1.point(a + da);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(p1 == p2)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20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0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6F6C-C7C0-46A5-A951-84ABDC48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79839-FE05-4EFE-BA87-096A5BBD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2018 Multi-University Training Contest 5</a:t>
            </a:r>
            <a:r>
              <a:rPr lang="zh-CN" altLang="en-US" b="1"/>
              <a:t> </a:t>
            </a:r>
            <a:endParaRPr lang="en-US" altLang="zh-CN" b="1"/>
          </a:p>
          <a:p>
            <a:r>
              <a:rPr lang="en-US" altLang="zh-CN" b="1"/>
              <a:t>1005</a:t>
            </a:r>
            <a:r>
              <a:rPr lang="zh-CN" altLang="en-US" b="1"/>
              <a:t> </a:t>
            </a:r>
            <a:r>
              <a:rPr lang="en-US" altLang="zh-CN" b="1"/>
              <a:t>Everything Has Changed</a:t>
            </a:r>
          </a:p>
          <a:p>
            <a:r>
              <a:rPr lang="zh-CN" altLang="en-US" b="1"/>
              <a:t>一个大圆被若干个互不相交（也互不包含）的小圆挖去若干缺口，求外周长</a:t>
            </a:r>
            <a:endParaRPr lang="en-US" altLang="zh-CN" b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26EFA7-B3FE-4E4F-91DC-6BD59A7A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99" y="2459114"/>
            <a:ext cx="4149202" cy="34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6F6C-C7C0-46A5-A951-84ABDC48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79839-FE05-4EFE-BA87-096A5BBD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2018 Multi-University Training Contest 5</a:t>
            </a:r>
            <a:r>
              <a:rPr lang="zh-CN" altLang="en-US" b="1"/>
              <a:t> </a:t>
            </a:r>
            <a:endParaRPr lang="en-US" altLang="zh-CN" b="1"/>
          </a:p>
          <a:p>
            <a:r>
              <a:rPr lang="en-US" altLang="zh-CN" b="1"/>
              <a:t>1005</a:t>
            </a:r>
            <a:r>
              <a:rPr lang="zh-CN" altLang="en-US" b="1"/>
              <a:t> </a:t>
            </a:r>
            <a:r>
              <a:rPr lang="en-US" altLang="zh-CN" b="1"/>
              <a:t>Everything Has Changed</a:t>
            </a:r>
          </a:p>
          <a:p>
            <a:r>
              <a:rPr lang="zh-CN" altLang="en-US" b="1"/>
              <a:t>一个大圆被若干个互不相交（也互不包含）的小圆挖去若干缺口，求外周长</a:t>
            </a:r>
            <a:endParaRPr lang="en-US" altLang="zh-CN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8327A-1923-487D-BD4D-D43934676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54" y="2308609"/>
            <a:ext cx="6209685" cy="34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6F6C-C7C0-46A5-A951-84ABDC48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79839-FE05-4EFE-BA87-096A5BBD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2018 Multi-University Training Contest 5</a:t>
            </a:r>
            <a:r>
              <a:rPr lang="zh-CN" altLang="en-US" b="1"/>
              <a:t> </a:t>
            </a:r>
            <a:endParaRPr lang="en-US" altLang="zh-CN" b="1"/>
          </a:p>
          <a:p>
            <a:r>
              <a:rPr lang="en-US" altLang="zh-CN" b="1"/>
              <a:t>1005</a:t>
            </a:r>
            <a:r>
              <a:rPr lang="zh-CN" altLang="en-US" b="1"/>
              <a:t> </a:t>
            </a:r>
            <a:r>
              <a:rPr lang="en-US" altLang="zh-CN" b="1"/>
              <a:t>Everything Has Changed</a:t>
            </a:r>
          </a:p>
          <a:p>
            <a:r>
              <a:rPr lang="zh-CN" altLang="en-US" b="1"/>
              <a:t>一个大圆被若干个互不相交（也互不包含）的小圆挖去若干缺口，求外周长</a:t>
            </a:r>
            <a:endParaRPr lang="en-US" altLang="zh-CN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8327A-1923-487D-BD4D-D43934676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754" y="2308609"/>
            <a:ext cx="6209685" cy="3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5BA72-EAA1-4BBA-A9C8-D72172D9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计算几何</a:t>
            </a:r>
            <a:br>
              <a:rPr lang="en-US" altLang="zh-CN"/>
            </a:br>
            <a:r>
              <a:rPr lang="zh-CN" altLang="en-US"/>
              <a:t>与最优化算法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8573D3-F0C8-4C5B-B8F3-D25CAC437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/>
                  <a:t>某些计算几何问题可以通过最优化算法求解</a:t>
                </a:r>
                <a:endParaRPr lang="en-US" altLang="zh-CN"/>
              </a:p>
              <a:p>
                <a:endParaRPr lang="en-US" altLang="zh-CN"/>
              </a:p>
              <a:p>
                <a:r>
                  <a:rPr lang="zh-CN" altLang="en-US"/>
                  <a:t>例</a:t>
                </a:r>
                <a:r>
                  <a:rPr lang="en-US" altLang="zh-CN"/>
                  <a:t>(POJ - 2420)</a:t>
                </a:r>
                <a:r>
                  <a:rPr lang="zh-CN" altLang="en-US"/>
                  <a:t>：</a:t>
                </a:r>
                <a:endParaRPr lang="en-US" altLang="zh-CN"/>
              </a:p>
              <a:p>
                <a:r>
                  <a:rPr lang="zh-CN" altLang="en-US"/>
                  <a:t>平面上有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/>
                  <a:t> 个点，求一个点，使它到所有点的距离之和最小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8573D3-F0C8-4C5B-B8F3-D25CAC437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69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5BA72-EAA1-4BBA-A9C8-D72172D9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计算几何</a:t>
            </a:r>
            <a:br>
              <a:rPr lang="en-US" altLang="zh-CN"/>
            </a:br>
            <a:r>
              <a:rPr lang="zh-CN" altLang="en-US"/>
              <a:t>与最优化算法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573D3-F0C8-4C5B-B8F3-D25CAC43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/>
              <a:t>常见的最优化算法：</a:t>
            </a:r>
            <a:endParaRPr lang="en-US" altLang="zh-CN" b="1"/>
          </a:p>
          <a:p>
            <a:endParaRPr lang="en-US" altLang="zh-CN" b="1"/>
          </a:p>
          <a:p>
            <a:r>
              <a:rPr lang="zh-CN" altLang="en-US"/>
              <a:t>三分法</a:t>
            </a:r>
          </a:p>
          <a:p>
            <a:r>
              <a:rPr lang="zh-CN" altLang="en-US"/>
              <a:t>黄金分割三分法</a:t>
            </a:r>
          </a:p>
          <a:p>
            <a:r>
              <a:rPr lang="zh-CN" altLang="en-US" b="1"/>
              <a:t>模拟退火（</a:t>
            </a:r>
            <a:r>
              <a:rPr lang="en-US" altLang="zh-CN" b="1"/>
              <a:t>SAA</a:t>
            </a:r>
            <a:r>
              <a:rPr lang="zh-CN" altLang="en-US" b="1"/>
              <a:t>）</a:t>
            </a:r>
          </a:p>
          <a:p>
            <a:r>
              <a:rPr lang="zh-CN" altLang="en-US"/>
              <a:t>粒子群算法（</a:t>
            </a:r>
            <a:r>
              <a:rPr lang="en-US" altLang="zh-CN"/>
              <a:t>PSO</a:t>
            </a:r>
            <a:r>
              <a:rPr lang="zh-CN" altLang="en-US"/>
              <a:t>）</a:t>
            </a:r>
          </a:p>
          <a:p>
            <a:r>
              <a:rPr lang="zh-CN" altLang="en-US"/>
              <a:t>梯度下降法（</a:t>
            </a:r>
            <a:r>
              <a:rPr lang="en-US" altLang="zh-CN"/>
              <a:t>GD</a:t>
            </a:r>
            <a:r>
              <a:rPr lang="zh-CN" altLang="en-US"/>
              <a:t>）</a:t>
            </a:r>
          </a:p>
          <a:p>
            <a:r>
              <a:rPr lang="zh-CN" altLang="en-US"/>
              <a:t>坐标下降法（</a:t>
            </a:r>
            <a:r>
              <a:rPr lang="en-US" altLang="zh-CN"/>
              <a:t>CD</a:t>
            </a:r>
            <a:r>
              <a:rPr lang="zh-CN" altLang="en-US"/>
              <a:t>）</a:t>
            </a:r>
          </a:p>
          <a:p>
            <a:r>
              <a:rPr lang="en-US" altLang="zh-CN"/>
              <a:t>Nelder–Mead</a:t>
            </a:r>
            <a:r>
              <a:rPr lang="zh-CN" altLang="en-US"/>
              <a:t>方法（</a:t>
            </a:r>
            <a:r>
              <a:rPr lang="en-US" altLang="zh-CN"/>
              <a:t>NM</a:t>
            </a:r>
            <a:r>
              <a:rPr lang="zh-CN" altLang="en-US"/>
              <a:t>）</a:t>
            </a:r>
          </a:p>
          <a:p>
            <a:r>
              <a:rPr lang="zh-CN" altLang="en-US"/>
              <a:t>遗传算法（</a:t>
            </a:r>
            <a:r>
              <a:rPr lang="en-US" altLang="zh-CN"/>
              <a:t>GA</a:t>
            </a:r>
            <a:r>
              <a:rPr lang="zh-CN" altLang="en-US"/>
              <a:t>）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76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5BA72-EAA1-4BBA-A9C8-D72172D9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计算几何</a:t>
            </a:r>
            <a:br>
              <a:rPr lang="en-US" altLang="zh-CN"/>
            </a:br>
            <a:r>
              <a:rPr lang="zh-CN" altLang="en-US"/>
              <a:t>与最优化算法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573D3-F0C8-4C5B-B8F3-D25CAC43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/>
              <a:t>常见的最优化算法：</a:t>
            </a:r>
            <a:endParaRPr lang="en-US" altLang="zh-CN" b="1"/>
          </a:p>
          <a:p>
            <a:endParaRPr lang="en-US" altLang="zh-CN" b="1"/>
          </a:p>
          <a:p>
            <a:r>
              <a:rPr lang="zh-CN" altLang="en-US"/>
              <a:t>三分法</a:t>
            </a:r>
          </a:p>
          <a:p>
            <a:r>
              <a:rPr lang="zh-CN" altLang="en-US"/>
              <a:t>黄金分割三分法</a:t>
            </a:r>
          </a:p>
          <a:p>
            <a:r>
              <a:rPr lang="zh-CN" altLang="en-US" b="1"/>
              <a:t>模拟退火（</a:t>
            </a:r>
            <a:r>
              <a:rPr lang="en-US" altLang="zh-CN" b="1"/>
              <a:t>SAA</a:t>
            </a:r>
            <a:r>
              <a:rPr lang="zh-CN" altLang="en-US" b="1"/>
              <a:t>）</a:t>
            </a:r>
          </a:p>
          <a:p>
            <a:r>
              <a:rPr lang="zh-CN" altLang="en-US"/>
              <a:t>粒子群算法（</a:t>
            </a:r>
            <a:r>
              <a:rPr lang="en-US" altLang="zh-CN"/>
              <a:t>PSO</a:t>
            </a:r>
            <a:r>
              <a:rPr lang="zh-CN" altLang="en-US"/>
              <a:t>）</a:t>
            </a:r>
          </a:p>
          <a:p>
            <a:r>
              <a:rPr lang="zh-CN" altLang="en-US"/>
              <a:t>梯度下降法（</a:t>
            </a:r>
            <a:r>
              <a:rPr lang="en-US" altLang="zh-CN"/>
              <a:t>GD</a:t>
            </a:r>
            <a:r>
              <a:rPr lang="zh-CN" altLang="en-US"/>
              <a:t>）</a:t>
            </a:r>
          </a:p>
          <a:p>
            <a:r>
              <a:rPr lang="zh-CN" altLang="en-US"/>
              <a:t>坐标下降法（</a:t>
            </a:r>
            <a:r>
              <a:rPr lang="en-US" altLang="zh-CN"/>
              <a:t>CD</a:t>
            </a:r>
            <a:r>
              <a:rPr lang="zh-CN" altLang="en-US"/>
              <a:t>）</a:t>
            </a:r>
          </a:p>
          <a:p>
            <a:r>
              <a:rPr lang="en-US" altLang="zh-CN"/>
              <a:t>Nelder–Mead</a:t>
            </a:r>
            <a:r>
              <a:rPr lang="zh-CN" altLang="en-US"/>
              <a:t>方法（</a:t>
            </a:r>
            <a:r>
              <a:rPr lang="en-US" altLang="zh-CN"/>
              <a:t>NM</a:t>
            </a:r>
            <a:r>
              <a:rPr lang="zh-CN" altLang="en-US"/>
              <a:t>）</a:t>
            </a:r>
          </a:p>
          <a:p>
            <a:r>
              <a:rPr lang="zh-CN" altLang="en-US"/>
              <a:t>遗传算法（</a:t>
            </a:r>
            <a:r>
              <a:rPr lang="en-US" altLang="zh-CN"/>
              <a:t>GA</a:t>
            </a:r>
            <a:r>
              <a:rPr lang="zh-CN" altLang="en-US"/>
              <a:t>）</a:t>
            </a:r>
          </a:p>
          <a:p>
            <a:endParaRPr lang="zh-CN" altLang="en-US"/>
          </a:p>
        </p:txBody>
      </p:sp>
      <p:pic>
        <p:nvPicPr>
          <p:cNvPr id="5" name="图片 4">
            <a:hlinkClick r:id="rId3"/>
            <a:extLst>
              <a:ext uri="{FF2B5EF4-FFF2-40B4-BE49-F238E27FC236}">
                <a16:creationId xmlns:a16="http://schemas.microsoft.com/office/drawing/2014/main" id="{6D75B6BF-4688-4F59-A022-73341E6FC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7" y="3217545"/>
            <a:ext cx="2697596" cy="26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2D949-9986-4644-A9B0-7D98761B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20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&lt;bits/stdc++.h&gt;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using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namespace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std;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7D9029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eps =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1e-6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//eps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用于控制精度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7D9029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pi = acos(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//pi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Point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点或向量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x, y;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Point() {}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Point(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x,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y) :x(x), y(y) {}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Point Vector;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+ 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向量加法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 + b.x, a.y + b.y);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- 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向量减法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 - b.x, a.y - b.y);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* (Vector a,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向量数乘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Vector(a.x*p, a.y*p);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/ (Vector a,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向量数除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 / p, a.y / p);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dcmp(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精度三态函数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(&gt;0,&lt;0,=0)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(fabs(x) &lt; eps)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(x &gt;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zh-CN" sz="1200"/>
          </a:p>
        </p:txBody>
      </p:sp>
    </p:spTree>
    <p:extLst>
      <p:ext uri="{BB962C8B-B14F-4D97-AF65-F5344CB8AC3E}">
        <p14:creationId xmlns:p14="http://schemas.microsoft.com/office/powerpoint/2010/main" val="175887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2D949-9986-4644-A9B0-7D98761B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bool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== (</a:t>
            </a:r>
            <a:r>
              <a:rPr lang="en-US" altLang="zh-CN" sz="1200">
                <a:solidFill>
                  <a:srgbClr val="7D9029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Point &amp;a, </a:t>
            </a:r>
            <a:r>
              <a:rPr lang="en-US" altLang="zh-CN" sz="1200">
                <a:solidFill>
                  <a:srgbClr val="7D9029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Point &amp;b)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向量相等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dcmp(a.x - b.x) ==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&amp;&amp; dcmp(a.y - b.y) ==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Dot(Vector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内积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a.x*b.x + a.y*b.y;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Length(Vector a)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sqrt(Dot(a, a));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Angle(Vector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夹角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弧度制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acos(Dot(a, b) / Length(a) / Length(b));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Cross(Vector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外积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a.x*b.y - a.y*b.x;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Rotate(Vector a,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rad)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逆时针旋转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Vector(a.x*cos(rad) - a.y*sin(rad), a.x*sin(rad) + a.y*cos(rad));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Distance(Point a, Point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两点间距离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sqrt((a.x - b.x)*(a.x - b.x) + (a.y - b.y)*(a.y - b.y));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Area(Point a, Point b, Point c)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三角形面积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fabs(Cross(b - a, c - a) /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20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62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C699-56F7-4187-A399-A9AEEADE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B4821-FBBA-47C7-BEFA-9BB1D341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2019</a:t>
            </a:r>
            <a:r>
              <a:rPr lang="zh-CN" altLang="en-US" b="1"/>
              <a:t>牛客暑期多校训练营（第五场） </a:t>
            </a:r>
            <a:r>
              <a:rPr lang="en-US" altLang="zh-CN" b="1"/>
              <a:t>I three points 1</a:t>
            </a:r>
            <a:endParaRPr lang="zh-CN" altLang="en-US" b="1"/>
          </a:p>
          <a:p>
            <a:r>
              <a:rPr lang="zh-CN" altLang="en-US"/>
              <a:t>给出一个矩形区域和一个三角形的三边长，在区域内构造这样的三角形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如果能够在矩形区域内放置这样的三角形，那么一定能调整使三角形的一个顶点与矩形的一个顶点重合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5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C699-56F7-4187-A399-A9AEEADE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B4821-FBBA-47C7-BEFA-9BB1D341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2019</a:t>
            </a:r>
            <a:r>
              <a:rPr lang="zh-CN" altLang="en-US" b="1"/>
              <a:t>牛客暑期多校训练营（第五场） </a:t>
            </a:r>
            <a:r>
              <a:rPr lang="en-US" altLang="zh-CN" b="1"/>
              <a:t>I three points 1</a:t>
            </a:r>
            <a:endParaRPr lang="zh-CN" altLang="en-US" b="1"/>
          </a:p>
          <a:p>
            <a:r>
              <a:rPr lang="zh-CN" altLang="en-US"/>
              <a:t>给出一个矩形区域和一个三角形的三边长，在区域内构造这样的三角形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如果能够在矩形区域内放置这样的三角形，那么一定能调整使三角形的一个顶点与矩形的一个顶点重合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3B2D54-BF8D-4C44-9A01-D67E297AA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83" y="3027607"/>
            <a:ext cx="4423118" cy="2488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8E0B04-E0B6-4014-AA04-83388693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3027607"/>
            <a:ext cx="4423118" cy="24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4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C699-56F7-4187-A399-A9AEEADE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B4821-FBBA-47C7-BEFA-9BB1D341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2019</a:t>
            </a:r>
            <a:r>
              <a:rPr lang="zh-CN" altLang="en-US" b="1"/>
              <a:t>牛客暑期多校训练营（第五场） </a:t>
            </a:r>
            <a:r>
              <a:rPr lang="en-US" altLang="zh-CN" b="1"/>
              <a:t>I three points 1</a:t>
            </a:r>
            <a:endParaRPr lang="zh-CN" altLang="en-US" b="1"/>
          </a:p>
          <a:p>
            <a:r>
              <a:rPr lang="zh-CN" altLang="en-US"/>
              <a:t>给出一个矩形区域和一个三角形的三边长，在区域内构造这样的三角形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如果能够在矩形区域内放置这样的三角形，那么一定能调整使三角形的一个顶点与矩形的一个顶点重合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3B2D54-BF8D-4C44-9A01-D67E297AA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083" y="3027607"/>
            <a:ext cx="4423118" cy="2488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8E0B04-E0B6-4014-AA04-83388693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5199" y="3027607"/>
            <a:ext cx="4423118" cy="24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1511</Words>
  <Application>Microsoft Office PowerPoint</Application>
  <PresentationFormat>宽屏</PresentationFormat>
  <Paragraphs>228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Arial</vt:lpstr>
      <vt:lpstr>宋体</vt:lpstr>
      <vt:lpstr>小米兰亭</vt:lpstr>
      <vt:lpstr>等线</vt:lpstr>
      <vt:lpstr>等线 Light</vt:lpstr>
      <vt:lpstr>Consolas</vt:lpstr>
      <vt:lpstr>Cambria</vt:lpstr>
      <vt:lpstr>Cambria Math</vt:lpstr>
      <vt:lpstr>Office 主题​​</vt:lpstr>
      <vt:lpstr>PowerPoint 演示文稿</vt:lpstr>
      <vt:lpstr>向量的基本运算</vt:lpstr>
      <vt:lpstr>向量的基本运算</vt:lpstr>
      <vt:lpstr>向量的基本运算</vt:lpstr>
      <vt:lpstr>向量的基本运算</vt:lpstr>
      <vt:lpstr>向量的基本运算</vt:lpstr>
      <vt:lpstr>Problem</vt:lpstr>
      <vt:lpstr>Problem</vt:lpstr>
      <vt:lpstr>Problem</vt:lpstr>
      <vt:lpstr>Problem</vt:lpstr>
      <vt:lpstr>直线和线段</vt:lpstr>
      <vt:lpstr>直线和线段</vt:lpstr>
      <vt:lpstr>直线和线段</vt:lpstr>
      <vt:lpstr>直线和线段</vt:lpstr>
      <vt:lpstr>多边形</vt:lpstr>
      <vt:lpstr>多边形</vt:lpstr>
      <vt:lpstr>多边形</vt:lpstr>
      <vt:lpstr>Problem</vt:lpstr>
      <vt:lpstr>Problem</vt:lpstr>
      <vt:lpstr>Problem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Problem</vt:lpstr>
      <vt:lpstr>Problem</vt:lpstr>
      <vt:lpstr>圆</vt:lpstr>
      <vt:lpstr>圆</vt:lpstr>
      <vt:lpstr>圆</vt:lpstr>
      <vt:lpstr>圆</vt:lpstr>
      <vt:lpstr>Problem</vt:lpstr>
      <vt:lpstr>Problem</vt:lpstr>
      <vt:lpstr>Problem</vt:lpstr>
      <vt:lpstr>计算几何 与最优化算法</vt:lpstr>
      <vt:lpstr>计算几何 与最优化算法</vt:lpstr>
      <vt:lpstr>计算几何 与最优化算法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忠杰 段</dc:creator>
  <cp:lastModifiedBy>忠杰 段</cp:lastModifiedBy>
  <cp:revision>98</cp:revision>
  <dcterms:created xsi:type="dcterms:W3CDTF">2019-07-25T12:28:08Z</dcterms:created>
  <dcterms:modified xsi:type="dcterms:W3CDTF">2019-08-12T01:51:45Z</dcterms:modified>
</cp:coreProperties>
</file>